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Neue Machina" pitchFamily="2" charset="77"/>
      <p:regular r:id="rId13"/>
    </p:embeddedFont>
    <p:embeddedFont>
      <p:font typeface="Neue Machina Ultra-Bold" pitchFamily="2" charset="77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24" autoAdjust="0"/>
  </p:normalViewPr>
  <p:slideViewPr>
    <p:cSldViewPr>
      <p:cViewPr varScale="1">
        <p:scale>
          <a:sx n="74" d="100"/>
          <a:sy n="74" d="100"/>
        </p:scale>
        <p:origin x="62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3.jpe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617437"/>
            <a:ext cx="9801919" cy="1059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17"/>
              </a:lnSpc>
            </a:pPr>
            <a:r>
              <a:rPr lang="en-US" sz="6551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PROJECT TRUTHMINER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13986" y="5525996"/>
            <a:ext cx="9237431" cy="1650110"/>
            <a:chOff x="0" y="0"/>
            <a:chExt cx="2432904" cy="4345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2904" cy="434597"/>
            </a:xfrm>
            <a:custGeom>
              <a:avLst/>
              <a:gdLst/>
              <a:ahLst/>
              <a:cxnLst/>
              <a:rect l="l" t="t" r="r" b="b"/>
              <a:pathLst>
                <a:path w="2432904" h="434597">
                  <a:moveTo>
                    <a:pt x="43581" y="0"/>
                  </a:moveTo>
                  <a:lnTo>
                    <a:pt x="2389322" y="0"/>
                  </a:lnTo>
                  <a:cubicBezTo>
                    <a:pt x="2400881" y="0"/>
                    <a:pt x="2411966" y="4592"/>
                    <a:pt x="2420139" y="12765"/>
                  </a:cubicBezTo>
                  <a:cubicBezTo>
                    <a:pt x="2428312" y="20938"/>
                    <a:pt x="2432904" y="32023"/>
                    <a:pt x="2432904" y="43581"/>
                  </a:cubicBezTo>
                  <a:lnTo>
                    <a:pt x="2432904" y="391016"/>
                  </a:lnTo>
                  <a:cubicBezTo>
                    <a:pt x="2432904" y="402574"/>
                    <a:pt x="2428312" y="413659"/>
                    <a:pt x="2420139" y="421832"/>
                  </a:cubicBezTo>
                  <a:cubicBezTo>
                    <a:pt x="2411966" y="430005"/>
                    <a:pt x="2400881" y="434597"/>
                    <a:pt x="2389322" y="434597"/>
                  </a:cubicBezTo>
                  <a:lnTo>
                    <a:pt x="43581" y="434597"/>
                  </a:lnTo>
                  <a:cubicBezTo>
                    <a:pt x="32023" y="434597"/>
                    <a:pt x="20938" y="430005"/>
                    <a:pt x="12765" y="421832"/>
                  </a:cubicBezTo>
                  <a:cubicBezTo>
                    <a:pt x="4592" y="413659"/>
                    <a:pt x="0" y="402574"/>
                    <a:pt x="0" y="391016"/>
                  </a:cubicBezTo>
                  <a:lnTo>
                    <a:pt x="0" y="43581"/>
                  </a:lnTo>
                  <a:cubicBezTo>
                    <a:pt x="0" y="32023"/>
                    <a:pt x="4592" y="20938"/>
                    <a:pt x="12765" y="12765"/>
                  </a:cubicBezTo>
                  <a:cubicBezTo>
                    <a:pt x="20938" y="4592"/>
                    <a:pt x="32023" y="0"/>
                    <a:pt x="4358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CD0D">
                    <a:alpha val="100000"/>
                  </a:srgbClr>
                </a:gs>
                <a:gs pos="100000">
                  <a:srgbClr val="D1932A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2432904" cy="50127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2899" spc="60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Mining through headlines to uncover real vs fake</a:t>
              </a:r>
            </a:p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 spc="65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 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8809984" y="-4919311"/>
            <a:ext cx="12759070" cy="8229600"/>
          </a:xfrm>
          <a:custGeom>
            <a:avLst/>
            <a:gdLst/>
            <a:ahLst/>
            <a:cxnLst/>
            <a:rect l="l" t="t" r="r" b="b"/>
            <a:pathLst>
              <a:path w="12759070" h="8229600">
                <a:moveTo>
                  <a:pt x="0" y="0"/>
                </a:moveTo>
                <a:lnTo>
                  <a:pt x="12759070" y="0"/>
                </a:lnTo>
                <a:lnTo>
                  <a:pt x="12759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221337">
            <a:off x="-3119972" y="7444968"/>
            <a:ext cx="12759070" cy="8229600"/>
          </a:xfrm>
          <a:custGeom>
            <a:avLst/>
            <a:gdLst/>
            <a:ahLst/>
            <a:cxnLst/>
            <a:rect l="l" t="t" r="r" b="b"/>
            <a:pathLst>
              <a:path w="12759070" h="8229600">
                <a:moveTo>
                  <a:pt x="0" y="0"/>
                </a:moveTo>
                <a:lnTo>
                  <a:pt x="12759070" y="0"/>
                </a:lnTo>
                <a:lnTo>
                  <a:pt x="12759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213986" y="8623390"/>
            <a:ext cx="3681829" cy="1231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8"/>
              </a:lnSpc>
            </a:pPr>
            <a:r>
              <a:rPr lang="en-US" sz="1791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Sergio Eguakun</a:t>
            </a:r>
          </a:p>
          <a:p>
            <a:pPr algn="l">
              <a:lnSpc>
                <a:spcPts val="2508"/>
              </a:lnSpc>
            </a:pPr>
            <a:r>
              <a:rPr lang="en-US" sz="1791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Natalia Dominguez</a:t>
            </a:r>
          </a:p>
          <a:p>
            <a:pPr algn="l">
              <a:lnSpc>
                <a:spcPts val="2508"/>
              </a:lnSpc>
            </a:pPr>
            <a:r>
              <a:rPr lang="en-US" sz="1791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Kaan Tirpanci</a:t>
            </a:r>
          </a:p>
          <a:p>
            <a:pPr algn="l">
              <a:lnSpc>
                <a:spcPts val="2508"/>
              </a:lnSpc>
            </a:pPr>
            <a:r>
              <a:rPr lang="en-US" sz="1791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Zahory Vasquez</a:t>
            </a:r>
          </a:p>
        </p:txBody>
      </p:sp>
      <p:sp>
        <p:nvSpPr>
          <p:cNvPr id="9" name="Freeform 9"/>
          <p:cNvSpPr/>
          <p:nvPr/>
        </p:nvSpPr>
        <p:spPr>
          <a:xfrm flipH="1">
            <a:off x="11130122" y="734053"/>
            <a:ext cx="6576941" cy="9583885"/>
          </a:xfrm>
          <a:custGeom>
            <a:avLst/>
            <a:gdLst/>
            <a:ahLst/>
            <a:cxnLst/>
            <a:rect l="l" t="t" r="r" b="b"/>
            <a:pathLst>
              <a:path w="6576941" h="9583885">
                <a:moveTo>
                  <a:pt x="6576942" y="0"/>
                </a:moveTo>
                <a:lnTo>
                  <a:pt x="0" y="0"/>
                </a:lnTo>
                <a:lnTo>
                  <a:pt x="0" y="9583885"/>
                </a:lnTo>
                <a:lnTo>
                  <a:pt x="6576942" y="9583885"/>
                </a:lnTo>
                <a:lnTo>
                  <a:pt x="6576942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45040" y="5862511"/>
            <a:ext cx="12759070" cy="8229600"/>
          </a:xfrm>
          <a:custGeom>
            <a:avLst/>
            <a:gdLst/>
            <a:ahLst/>
            <a:cxnLst/>
            <a:rect l="l" t="t" r="r" b="b"/>
            <a:pathLst>
              <a:path w="12759070" h="8229600">
                <a:moveTo>
                  <a:pt x="0" y="0"/>
                </a:moveTo>
                <a:lnTo>
                  <a:pt x="12759070" y="0"/>
                </a:lnTo>
                <a:lnTo>
                  <a:pt x="12759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360988">
            <a:off x="-3496005" y="-6000663"/>
            <a:ext cx="12759070" cy="8229600"/>
          </a:xfrm>
          <a:custGeom>
            <a:avLst/>
            <a:gdLst/>
            <a:ahLst/>
            <a:cxnLst/>
            <a:rect l="l" t="t" r="r" b="b"/>
            <a:pathLst>
              <a:path w="12759070" h="8229600">
                <a:moveTo>
                  <a:pt x="0" y="0"/>
                </a:moveTo>
                <a:lnTo>
                  <a:pt x="12759070" y="0"/>
                </a:lnTo>
                <a:lnTo>
                  <a:pt x="12759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0602276" y="0"/>
            <a:ext cx="7854847" cy="10553885"/>
            <a:chOff x="0" y="0"/>
            <a:chExt cx="812800" cy="10920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1092090"/>
            </a:xfrm>
            <a:custGeom>
              <a:avLst/>
              <a:gdLst/>
              <a:ahLst/>
              <a:cxnLst/>
              <a:rect l="l" t="t" r="r" b="b"/>
              <a:pathLst>
                <a:path w="812800" h="1092090">
                  <a:moveTo>
                    <a:pt x="0" y="0"/>
                  </a:moveTo>
                  <a:lnTo>
                    <a:pt x="812800" y="0"/>
                  </a:lnTo>
                  <a:lnTo>
                    <a:pt x="812800" y="1092090"/>
                  </a:lnTo>
                  <a:lnTo>
                    <a:pt x="0" y="1092090"/>
                  </a:lnTo>
                  <a:close/>
                </a:path>
              </a:pathLst>
            </a:custGeom>
            <a:blipFill>
              <a:blip r:embed="rId3"/>
              <a:stretch>
                <a:fillRect t="-3920" b="-3920"/>
              </a:stretch>
            </a:blipFill>
            <a:ln w="76200" cap="sq">
              <a:gradFill>
                <a:gsLst>
                  <a:gs pos="0">
                    <a:srgbClr val="FACD0D">
                      <a:alpha val="100000"/>
                    </a:srgbClr>
                  </a:gs>
                  <a:gs pos="100000">
                    <a:srgbClr val="D1932A">
                      <a:alpha val="100000"/>
                    </a:srgbClr>
                  </a:gs>
                </a:gsLst>
                <a:lin ang="5400000"/>
              </a:gra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144771" y="2811894"/>
            <a:ext cx="8389004" cy="822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500"/>
              </a:lnSpc>
              <a:spcBef>
                <a:spcPct val="0"/>
              </a:spcBef>
            </a:pPr>
            <a:r>
              <a:rPr lang="en-US" sz="5000" dirty="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         Conclusion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54688" y="4062070"/>
            <a:ext cx="7860999" cy="9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2"/>
              </a:lnSpc>
            </a:pPr>
            <a:r>
              <a:rPr lang="en-US" sz="2126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The best model was Linear SVM (0.9319)</a:t>
            </a:r>
          </a:p>
          <a:p>
            <a:pPr marL="0" lvl="0" indent="0" algn="l">
              <a:lnSpc>
                <a:spcPts val="3742"/>
              </a:lnSpc>
              <a:spcBef>
                <a:spcPct val="0"/>
              </a:spcBef>
            </a:pPr>
            <a:endParaRPr lang="en-US" sz="2126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174963" y="4008355"/>
            <a:ext cx="569653" cy="56965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CD0D">
                    <a:alpha val="100000"/>
                  </a:srgbClr>
                </a:gs>
                <a:gs pos="100000">
                  <a:srgbClr val="D1932A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-47625"/>
              <a:ext cx="660400" cy="7842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3520"/>
                </a:lnSpc>
              </a:pPr>
              <a:r>
                <a:rPr lang="en-US" sz="2000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01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74963" y="5143500"/>
            <a:ext cx="569653" cy="56965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CD0D">
                    <a:alpha val="100000"/>
                  </a:srgbClr>
                </a:gs>
                <a:gs pos="100000">
                  <a:srgbClr val="D1932A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-47625"/>
              <a:ext cx="660400" cy="7842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3520"/>
                </a:lnSpc>
              </a:pPr>
              <a:r>
                <a:rPr lang="en-US" sz="2000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02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154688" y="5197215"/>
            <a:ext cx="7860999" cy="1372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2"/>
              </a:lnSpc>
            </a:pPr>
            <a:r>
              <a:rPr lang="en-US" sz="2126">
                <a:solidFill>
                  <a:srgbClr val="000000"/>
                </a:solidFill>
                <a:latin typeface="Neue Machina"/>
                <a:ea typeface="Neue Machina"/>
                <a:cs typeface="Neue Machina"/>
                <a:sym typeface="Neue Machina"/>
              </a:rPr>
              <a:t>After the transfer learning the accuracy improve (0.9868)</a:t>
            </a:r>
          </a:p>
          <a:p>
            <a:pPr marL="0" lvl="0" indent="0" algn="l">
              <a:lnSpc>
                <a:spcPts val="3742"/>
              </a:lnSpc>
              <a:spcBef>
                <a:spcPct val="0"/>
              </a:spcBef>
            </a:pPr>
            <a:endParaRPr lang="en-US" sz="2126">
              <a:solidFill>
                <a:srgbClr val="000000"/>
              </a:solidFill>
              <a:latin typeface="Neue Machina"/>
              <a:ea typeface="Neue Machina"/>
              <a:cs typeface="Neue Machina"/>
              <a:sym typeface="Neue Machi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463124">
            <a:off x="12320368" y="490134"/>
            <a:ext cx="17281309" cy="11146445"/>
          </a:xfrm>
          <a:custGeom>
            <a:avLst/>
            <a:gdLst/>
            <a:ahLst/>
            <a:cxnLst/>
            <a:rect l="l" t="t" r="r" b="b"/>
            <a:pathLst>
              <a:path w="17281309" h="11146445">
                <a:moveTo>
                  <a:pt x="0" y="0"/>
                </a:moveTo>
                <a:lnTo>
                  <a:pt x="17281309" y="0"/>
                </a:lnTo>
                <a:lnTo>
                  <a:pt x="17281309" y="11146445"/>
                </a:lnTo>
                <a:lnTo>
                  <a:pt x="0" y="111464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7567930">
            <a:off x="-12043059" y="-9592975"/>
            <a:ext cx="17281309" cy="11146445"/>
          </a:xfrm>
          <a:custGeom>
            <a:avLst/>
            <a:gdLst/>
            <a:ahLst/>
            <a:cxnLst/>
            <a:rect l="l" t="t" r="r" b="b"/>
            <a:pathLst>
              <a:path w="17281309" h="11146445">
                <a:moveTo>
                  <a:pt x="0" y="0"/>
                </a:moveTo>
                <a:lnTo>
                  <a:pt x="17281309" y="0"/>
                </a:lnTo>
                <a:lnTo>
                  <a:pt x="17281309" y="11146445"/>
                </a:lnTo>
                <a:lnTo>
                  <a:pt x="0" y="111464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977512" y="1502606"/>
            <a:ext cx="7281788" cy="7281788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FACD0D">
                    <a:alpha val="100000"/>
                  </a:srgbClr>
                </a:gs>
                <a:gs pos="100000">
                  <a:srgbClr val="D1932A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E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3"/>
              <a:stretch>
                <a:fillRect l="-38100" r="-3810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607941" y="4406733"/>
            <a:ext cx="7369571" cy="1080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601"/>
              </a:lnSpc>
              <a:spcBef>
                <a:spcPct val="0"/>
              </a:spcBef>
            </a:pPr>
            <a:r>
              <a:rPr lang="en-US" sz="6616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41102" y="3790250"/>
            <a:ext cx="406078" cy="3781022"/>
            <a:chOff x="0" y="0"/>
            <a:chExt cx="106951" cy="9958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51" cy="995825"/>
            </a:xfrm>
            <a:custGeom>
              <a:avLst/>
              <a:gdLst/>
              <a:ahLst/>
              <a:cxnLst/>
              <a:rect l="l" t="t" r="r" b="b"/>
              <a:pathLst>
                <a:path w="106951" h="995825">
                  <a:moveTo>
                    <a:pt x="53475" y="0"/>
                  </a:moveTo>
                  <a:lnTo>
                    <a:pt x="53475" y="0"/>
                  </a:lnTo>
                  <a:cubicBezTo>
                    <a:pt x="83009" y="0"/>
                    <a:pt x="106951" y="23942"/>
                    <a:pt x="106951" y="53475"/>
                  </a:cubicBezTo>
                  <a:lnTo>
                    <a:pt x="106951" y="942350"/>
                  </a:lnTo>
                  <a:cubicBezTo>
                    <a:pt x="106951" y="956532"/>
                    <a:pt x="101317" y="970134"/>
                    <a:pt x="91288" y="980162"/>
                  </a:cubicBezTo>
                  <a:cubicBezTo>
                    <a:pt x="81259" y="990191"/>
                    <a:pt x="67658" y="995825"/>
                    <a:pt x="53475" y="995825"/>
                  </a:cubicBezTo>
                  <a:lnTo>
                    <a:pt x="53475" y="995825"/>
                  </a:lnTo>
                  <a:cubicBezTo>
                    <a:pt x="39293" y="995825"/>
                    <a:pt x="25691" y="990191"/>
                    <a:pt x="15663" y="980162"/>
                  </a:cubicBezTo>
                  <a:cubicBezTo>
                    <a:pt x="5634" y="970134"/>
                    <a:pt x="0" y="956532"/>
                    <a:pt x="0" y="942350"/>
                  </a:cubicBezTo>
                  <a:lnTo>
                    <a:pt x="0" y="53475"/>
                  </a:lnTo>
                  <a:cubicBezTo>
                    <a:pt x="0" y="39293"/>
                    <a:pt x="5634" y="25691"/>
                    <a:pt x="15663" y="15663"/>
                  </a:cubicBezTo>
                  <a:cubicBezTo>
                    <a:pt x="25691" y="5634"/>
                    <a:pt x="39293" y="0"/>
                    <a:pt x="5347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ACD0D">
                    <a:alpha val="100000"/>
                  </a:srgbClr>
                </a:gs>
                <a:gs pos="100000">
                  <a:srgbClr val="D1932A">
                    <a:alpha val="100000"/>
                  </a:srgbClr>
                </a:gs>
              </a:gsLst>
              <a:lin ang="54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106951" cy="11196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520"/>
                </a:lnSpc>
              </a:pPr>
              <a:r>
                <a:rPr lang="en-US" sz="2000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1</a:t>
              </a:r>
            </a:p>
            <a:p>
              <a:pPr algn="ctr">
                <a:lnSpc>
                  <a:spcPts val="3520"/>
                </a:lnSpc>
              </a:pPr>
              <a:r>
                <a:rPr lang="en-US" sz="2000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2</a:t>
              </a:r>
            </a:p>
            <a:p>
              <a:pPr algn="ctr">
                <a:lnSpc>
                  <a:spcPts val="3520"/>
                </a:lnSpc>
              </a:pPr>
              <a:r>
                <a:rPr lang="en-US" sz="2000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3</a:t>
              </a:r>
            </a:p>
            <a:p>
              <a:pPr algn="ctr">
                <a:lnSpc>
                  <a:spcPts val="3520"/>
                </a:lnSpc>
              </a:pPr>
              <a:r>
                <a:rPr lang="en-US" sz="2000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4</a:t>
              </a:r>
            </a:p>
            <a:p>
              <a:pPr algn="ctr">
                <a:lnSpc>
                  <a:spcPts val="3520"/>
                </a:lnSpc>
              </a:pPr>
              <a:r>
                <a:rPr lang="en-US" sz="2000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5</a:t>
              </a:r>
            </a:p>
            <a:p>
              <a:pPr algn="ctr">
                <a:lnSpc>
                  <a:spcPts val="3520"/>
                </a:lnSpc>
              </a:pPr>
              <a:r>
                <a:rPr lang="en-US" sz="2000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6</a:t>
              </a:r>
            </a:p>
            <a:p>
              <a:pPr algn="ctr">
                <a:lnSpc>
                  <a:spcPts val="3520"/>
                </a:lnSpc>
              </a:pPr>
              <a:r>
                <a:rPr lang="en-US" sz="2000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7</a:t>
              </a:r>
            </a:p>
            <a:p>
              <a:pPr marL="0" lvl="0" indent="0" algn="ctr">
                <a:lnSpc>
                  <a:spcPts val="3520"/>
                </a:lnSpc>
              </a:pPr>
              <a:r>
                <a:rPr lang="en-US" sz="2000">
                  <a:solidFill>
                    <a:srgbClr val="FFFFFF"/>
                  </a:solidFill>
                  <a:latin typeface="Neue Machina"/>
                  <a:ea typeface="Neue Machina"/>
                  <a:cs typeface="Neue Machina"/>
                  <a:sym typeface="Neue Machina"/>
                </a:rPr>
                <a:t>8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9745040" y="5862511"/>
            <a:ext cx="12759070" cy="8229600"/>
          </a:xfrm>
          <a:custGeom>
            <a:avLst/>
            <a:gdLst/>
            <a:ahLst/>
            <a:cxnLst/>
            <a:rect l="l" t="t" r="r" b="b"/>
            <a:pathLst>
              <a:path w="12759070" h="8229600">
                <a:moveTo>
                  <a:pt x="0" y="0"/>
                </a:moveTo>
                <a:lnTo>
                  <a:pt x="12759070" y="0"/>
                </a:lnTo>
                <a:lnTo>
                  <a:pt x="12759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2360988">
            <a:off x="-3496005" y="-6000663"/>
            <a:ext cx="12759070" cy="8229600"/>
          </a:xfrm>
          <a:custGeom>
            <a:avLst/>
            <a:gdLst/>
            <a:ahLst/>
            <a:cxnLst/>
            <a:rect l="l" t="t" r="r" b="b"/>
            <a:pathLst>
              <a:path w="12759070" h="8229600">
                <a:moveTo>
                  <a:pt x="0" y="0"/>
                </a:moveTo>
                <a:lnTo>
                  <a:pt x="12759070" y="0"/>
                </a:lnTo>
                <a:lnTo>
                  <a:pt x="12759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9310069" y="1415204"/>
            <a:ext cx="6814506" cy="7456592"/>
            <a:chOff x="0" y="0"/>
            <a:chExt cx="812800" cy="88938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89385"/>
            </a:xfrm>
            <a:custGeom>
              <a:avLst/>
              <a:gdLst/>
              <a:ahLst/>
              <a:cxnLst/>
              <a:rect l="l" t="t" r="r" b="b"/>
              <a:pathLst>
                <a:path w="812800" h="889385">
                  <a:moveTo>
                    <a:pt x="44308" y="0"/>
                  </a:moveTo>
                  <a:lnTo>
                    <a:pt x="768492" y="0"/>
                  </a:lnTo>
                  <a:cubicBezTo>
                    <a:pt x="792963" y="0"/>
                    <a:pt x="812800" y="19837"/>
                    <a:pt x="812800" y="44308"/>
                  </a:cubicBezTo>
                  <a:lnTo>
                    <a:pt x="812800" y="845077"/>
                  </a:lnTo>
                  <a:cubicBezTo>
                    <a:pt x="812800" y="856828"/>
                    <a:pt x="808132" y="868098"/>
                    <a:pt x="799823" y="876407"/>
                  </a:cubicBezTo>
                  <a:cubicBezTo>
                    <a:pt x="791513" y="884717"/>
                    <a:pt x="780243" y="889385"/>
                    <a:pt x="768492" y="889385"/>
                  </a:cubicBezTo>
                  <a:lnTo>
                    <a:pt x="44308" y="889385"/>
                  </a:lnTo>
                  <a:cubicBezTo>
                    <a:pt x="19837" y="889385"/>
                    <a:pt x="0" y="869548"/>
                    <a:pt x="0" y="845077"/>
                  </a:cubicBezTo>
                  <a:lnTo>
                    <a:pt x="0" y="44308"/>
                  </a:lnTo>
                  <a:cubicBezTo>
                    <a:pt x="0" y="19837"/>
                    <a:pt x="19837" y="0"/>
                    <a:pt x="44308" y="0"/>
                  </a:cubicBezTo>
                  <a:close/>
                </a:path>
              </a:pathLst>
            </a:custGeom>
            <a:blipFill>
              <a:blip r:embed="rId3"/>
              <a:stretch>
                <a:fillRect l="-46833" r="-46833"/>
              </a:stretch>
            </a:blipFill>
            <a:ln w="76200" cap="rnd">
              <a:gradFill>
                <a:gsLst>
                  <a:gs pos="0">
                    <a:srgbClr val="FACD0D">
                      <a:alpha val="100000"/>
                    </a:srgbClr>
                  </a:gs>
                  <a:gs pos="100000">
                    <a:srgbClr val="D1932A">
                      <a:alpha val="100000"/>
                    </a:srgbClr>
                  </a:gs>
                </a:gsLst>
                <a:lin ang="5400000"/>
              </a:gra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361621" y="2290975"/>
            <a:ext cx="6189174" cy="822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500"/>
              </a:lnSpc>
              <a:spcBef>
                <a:spcPct val="0"/>
              </a:spcBef>
            </a:pPr>
            <a:r>
              <a:rPr lang="en-US" sz="5000" u="none" strike="noStrike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Table of Contents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152204" y="3892639"/>
            <a:ext cx="5398591" cy="5239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20"/>
              </a:lnSpc>
            </a:pPr>
            <a:r>
              <a:rPr lang="en-US" sz="2000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Project Overview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Text Preprocessing &amp; Feature Engineering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Models and evaluation 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Transformer - distilBert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Test Data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Transfer learning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Evaluation &amp; Accuracy Estimation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Conclusion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endParaRPr lang="en-US" sz="2000" u="none" strike="noStrike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endParaRPr lang="en-US" sz="2000" u="none" strike="noStrike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endParaRPr lang="en-US" sz="2000" u="none" strike="noStrike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endParaRPr lang="en-US" sz="2000" u="none" strike="noStrike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0021" y="1677312"/>
            <a:ext cx="6713429" cy="2460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00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Project Overview </a:t>
            </a:r>
          </a:p>
          <a:p>
            <a:pPr algn="l">
              <a:lnSpc>
                <a:spcPts val="6500"/>
              </a:lnSpc>
            </a:pPr>
            <a:endParaRPr lang="en-US" sz="5000">
              <a:solidFill>
                <a:srgbClr val="D1932A"/>
              </a:solidFill>
              <a:latin typeface="Neue Machina"/>
              <a:ea typeface="Neue Machina"/>
              <a:cs typeface="Neue Machina"/>
              <a:sym typeface="Neue Machina"/>
            </a:endParaRPr>
          </a:p>
          <a:p>
            <a:pPr marL="0" lvl="0" indent="0" algn="l">
              <a:lnSpc>
                <a:spcPts val="6500"/>
              </a:lnSpc>
              <a:spcBef>
                <a:spcPct val="0"/>
              </a:spcBef>
            </a:pPr>
            <a:endParaRPr lang="en-US" sz="5000">
              <a:solidFill>
                <a:srgbClr val="D1932A"/>
              </a:solidFill>
              <a:latin typeface="Neue Machina"/>
              <a:ea typeface="Neue Machina"/>
              <a:cs typeface="Neue Machina"/>
              <a:sym typeface="Neue Machina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66052" y="2902862"/>
            <a:ext cx="8277948" cy="5677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b="1" u="none" strike="noStrike">
                <a:solidFill>
                  <a:srgbClr val="282727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Goal: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• Classifying news headlines as either real (1) or fake (0)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endParaRPr lang="en-US" sz="2000" u="none" strike="noStrike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b="1" u="none" strike="noStrike">
                <a:solidFill>
                  <a:srgbClr val="282727"/>
                </a:solidFill>
                <a:latin typeface="Neue Machina Ultra-Bold"/>
                <a:ea typeface="Neue Machina Ultra-Bold"/>
                <a:cs typeface="Neue Machina Ultra-Bold"/>
                <a:sym typeface="Neue Machina Ultra-Bold"/>
              </a:rPr>
              <a:t>Approaches: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• Data preprocessing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• Feature Engineering:  TF-IDF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• Models and Evaluation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• Transformers (distilBert)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• Test data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r>
              <a:rPr lang="en-US" sz="2000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• Transfer learning </a:t>
            </a: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endParaRPr lang="en-US" sz="2000" u="none" strike="noStrike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endParaRPr lang="en-US" sz="2000" u="none" strike="noStrike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  <a:p>
            <a:pPr marL="0" lvl="0" indent="0" algn="l">
              <a:lnSpc>
                <a:spcPts val="3520"/>
              </a:lnSpc>
              <a:spcBef>
                <a:spcPct val="0"/>
              </a:spcBef>
            </a:pPr>
            <a:endParaRPr lang="en-US" sz="2000" u="none" strike="noStrike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7551464" y="185688"/>
            <a:ext cx="29210808" cy="18840971"/>
          </a:xfrm>
          <a:custGeom>
            <a:avLst/>
            <a:gdLst/>
            <a:ahLst/>
            <a:cxnLst/>
            <a:rect l="l" t="t" r="r" b="b"/>
            <a:pathLst>
              <a:path w="29210808" h="18840971">
                <a:moveTo>
                  <a:pt x="0" y="0"/>
                </a:moveTo>
                <a:lnTo>
                  <a:pt x="29210808" y="0"/>
                </a:lnTo>
                <a:lnTo>
                  <a:pt x="29210808" y="18840971"/>
                </a:lnTo>
                <a:lnTo>
                  <a:pt x="0" y="1884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1032827" y="2057400"/>
            <a:ext cx="3970782" cy="8229600"/>
          </a:xfrm>
          <a:custGeom>
            <a:avLst/>
            <a:gdLst/>
            <a:ahLst/>
            <a:cxnLst/>
            <a:rect l="l" t="t" r="r" b="b"/>
            <a:pathLst>
              <a:path w="3970782" h="8229600">
                <a:moveTo>
                  <a:pt x="0" y="0"/>
                </a:moveTo>
                <a:lnTo>
                  <a:pt x="3970782" y="0"/>
                </a:lnTo>
                <a:lnTo>
                  <a:pt x="397078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872442">
            <a:off x="-11456381" y="-5092799"/>
            <a:ext cx="17281309" cy="11146445"/>
          </a:xfrm>
          <a:custGeom>
            <a:avLst/>
            <a:gdLst/>
            <a:ahLst/>
            <a:cxnLst/>
            <a:rect l="l" t="t" r="r" b="b"/>
            <a:pathLst>
              <a:path w="17281309" h="11146445">
                <a:moveTo>
                  <a:pt x="0" y="0"/>
                </a:moveTo>
                <a:lnTo>
                  <a:pt x="17281309" y="0"/>
                </a:lnTo>
                <a:lnTo>
                  <a:pt x="17281309" y="11146444"/>
                </a:lnTo>
                <a:lnTo>
                  <a:pt x="0" y="1114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593996" y="3516503"/>
            <a:ext cx="7973988" cy="3396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5945" lvl="1" indent="-207972" algn="l">
              <a:lnSpc>
                <a:spcPts val="3390"/>
              </a:lnSpc>
              <a:buFont typeface="Arial"/>
              <a:buChar char="•"/>
            </a:pPr>
            <a:r>
              <a:rPr lang="en-US" sz="1926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Steps taken here to clean the data involved :</a:t>
            </a:r>
          </a:p>
          <a:p>
            <a:pPr marL="415945" lvl="1" indent="-207972" algn="l">
              <a:lnSpc>
                <a:spcPts val="3390"/>
              </a:lnSpc>
              <a:buFont typeface="Arial"/>
              <a:buChar char="•"/>
            </a:pPr>
            <a:r>
              <a:rPr lang="en-US" sz="1926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Lowercase conversions</a:t>
            </a:r>
          </a:p>
          <a:p>
            <a:pPr marL="415945" lvl="1" indent="-207972" algn="l">
              <a:lnSpc>
                <a:spcPts val="3390"/>
              </a:lnSpc>
              <a:buFont typeface="Arial"/>
              <a:buChar char="•"/>
            </a:pPr>
            <a:r>
              <a:rPr lang="en-US" sz="1926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Removing stopwords</a:t>
            </a:r>
          </a:p>
          <a:p>
            <a:pPr marL="415945" lvl="1" indent="-207972" algn="l">
              <a:lnSpc>
                <a:spcPts val="3390"/>
              </a:lnSpc>
              <a:buFont typeface="Arial"/>
              <a:buChar char="•"/>
            </a:pPr>
            <a:r>
              <a:rPr lang="en-US" sz="1926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Removing unnecessary punctuations</a:t>
            </a:r>
          </a:p>
          <a:p>
            <a:pPr marL="415945" lvl="1" indent="-207972" algn="l">
              <a:lnSpc>
                <a:spcPts val="3390"/>
              </a:lnSpc>
              <a:buFont typeface="Arial"/>
              <a:buChar char="•"/>
            </a:pPr>
            <a:r>
              <a:rPr lang="en-US" sz="1926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Checking missing values and missing text</a:t>
            </a:r>
          </a:p>
          <a:p>
            <a:pPr marL="415945" lvl="1" indent="-207972" algn="l">
              <a:lnSpc>
                <a:spcPts val="3390"/>
              </a:lnSpc>
              <a:buFont typeface="Arial"/>
              <a:buChar char="•"/>
            </a:pPr>
            <a:r>
              <a:rPr lang="en-US" sz="1926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Ensuring Data Types were consistent throughout (str)</a:t>
            </a:r>
          </a:p>
          <a:p>
            <a:pPr marL="415945" lvl="1" indent="-207972" algn="l">
              <a:lnSpc>
                <a:spcPts val="3390"/>
              </a:lnSpc>
              <a:buFont typeface="Arial"/>
              <a:buChar char="•"/>
            </a:pPr>
            <a:r>
              <a:rPr lang="en-US" sz="1926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Fixing whitespace</a:t>
            </a:r>
          </a:p>
          <a:p>
            <a:pPr algn="l">
              <a:lnSpc>
                <a:spcPts val="3390"/>
              </a:lnSpc>
            </a:pPr>
            <a:endParaRPr lang="en-US" sz="1926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7551464" y="185688"/>
            <a:ext cx="29210808" cy="18840971"/>
          </a:xfrm>
          <a:custGeom>
            <a:avLst/>
            <a:gdLst/>
            <a:ahLst/>
            <a:cxnLst/>
            <a:rect l="l" t="t" r="r" b="b"/>
            <a:pathLst>
              <a:path w="29210808" h="18840971">
                <a:moveTo>
                  <a:pt x="0" y="0"/>
                </a:moveTo>
                <a:lnTo>
                  <a:pt x="29210808" y="0"/>
                </a:lnTo>
                <a:lnTo>
                  <a:pt x="29210808" y="18840971"/>
                </a:lnTo>
                <a:lnTo>
                  <a:pt x="0" y="1884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28700" y="3621278"/>
            <a:ext cx="1084639" cy="1084639"/>
          </a:xfrm>
          <a:custGeom>
            <a:avLst/>
            <a:gdLst/>
            <a:ahLst/>
            <a:cxnLst/>
            <a:rect l="l" t="t" r="r" b="b"/>
            <a:pathLst>
              <a:path w="1084639" h="1084639">
                <a:moveTo>
                  <a:pt x="0" y="0"/>
                </a:moveTo>
                <a:lnTo>
                  <a:pt x="1084639" y="0"/>
                </a:lnTo>
                <a:lnTo>
                  <a:pt x="1084639" y="1084639"/>
                </a:lnTo>
                <a:lnTo>
                  <a:pt x="0" y="10846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1586208" y="2443223"/>
            <a:ext cx="4870224" cy="6815077"/>
            <a:chOff x="0" y="0"/>
            <a:chExt cx="558879" cy="78206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8879" cy="782060"/>
            </a:xfrm>
            <a:custGeom>
              <a:avLst/>
              <a:gdLst/>
              <a:ahLst/>
              <a:cxnLst/>
              <a:rect l="l" t="t" r="r" b="b"/>
              <a:pathLst>
                <a:path w="558879" h="782060">
                  <a:moveTo>
                    <a:pt x="61996" y="0"/>
                  </a:moveTo>
                  <a:lnTo>
                    <a:pt x="496883" y="0"/>
                  </a:lnTo>
                  <a:cubicBezTo>
                    <a:pt x="513326" y="0"/>
                    <a:pt x="529095" y="6532"/>
                    <a:pt x="540721" y="18158"/>
                  </a:cubicBezTo>
                  <a:cubicBezTo>
                    <a:pt x="552348" y="29785"/>
                    <a:pt x="558879" y="45554"/>
                    <a:pt x="558879" y="61996"/>
                  </a:cubicBezTo>
                  <a:lnTo>
                    <a:pt x="558879" y="720064"/>
                  </a:lnTo>
                  <a:cubicBezTo>
                    <a:pt x="558879" y="736506"/>
                    <a:pt x="552348" y="752275"/>
                    <a:pt x="540721" y="763901"/>
                  </a:cubicBezTo>
                  <a:cubicBezTo>
                    <a:pt x="529095" y="775528"/>
                    <a:pt x="513326" y="782060"/>
                    <a:pt x="496883" y="782060"/>
                  </a:cubicBezTo>
                  <a:lnTo>
                    <a:pt x="61996" y="782060"/>
                  </a:lnTo>
                  <a:cubicBezTo>
                    <a:pt x="45554" y="782060"/>
                    <a:pt x="29785" y="775528"/>
                    <a:pt x="18158" y="763901"/>
                  </a:cubicBezTo>
                  <a:cubicBezTo>
                    <a:pt x="6532" y="752275"/>
                    <a:pt x="0" y="736506"/>
                    <a:pt x="0" y="720064"/>
                  </a:cubicBezTo>
                  <a:lnTo>
                    <a:pt x="0" y="61996"/>
                  </a:lnTo>
                  <a:cubicBezTo>
                    <a:pt x="0" y="45554"/>
                    <a:pt x="6532" y="29785"/>
                    <a:pt x="18158" y="18158"/>
                  </a:cubicBezTo>
                  <a:cubicBezTo>
                    <a:pt x="29785" y="6532"/>
                    <a:pt x="45554" y="0"/>
                    <a:pt x="61996" y="0"/>
                  </a:cubicBezTo>
                  <a:close/>
                </a:path>
              </a:pathLst>
            </a:custGeom>
            <a:blipFill>
              <a:blip r:embed="rId5"/>
              <a:stretch>
                <a:fillRect l="-20230" r="-20230"/>
              </a:stretch>
            </a:blipFill>
            <a:ln w="76200" cap="rnd">
              <a:gradFill>
                <a:gsLst>
                  <a:gs pos="0">
                    <a:srgbClr val="FACD0D">
                      <a:alpha val="100000"/>
                    </a:srgbClr>
                  </a:gs>
                  <a:gs pos="100000">
                    <a:srgbClr val="D1932A">
                      <a:alpha val="100000"/>
                    </a:srgbClr>
                  </a:gs>
                </a:gsLst>
                <a:lin ang="5400000"/>
              </a:gra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2225468"/>
            <a:ext cx="8277948" cy="822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  <a:spcBef>
                <a:spcPct val="0"/>
              </a:spcBef>
            </a:pPr>
            <a:r>
              <a:rPr lang="en-US" sz="500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        Data Preprocessing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23255" y="7659518"/>
            <a:ext cx="7329988" cy="825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90"/>
              </a:lnSpc>
              <a:spcBef>
                <a:spcPct val="0"/>
              </a:spcBef>
            </a:pPr>
            <a:r>
              <a:rPr lang="en-US" sz="1926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Conclusion: </a:t>
            </a:r>
            <a:r>
              <a:rPr lang="en-US" sz="1926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The headlines show very little differences after implementing the text cleaning.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872442">
            <a:off x="-11392353" y="-6906926"/>
            <a:ext cx="17281309" cy="11146445"/>
          </a:xfrm>
          <a:custGeom>
            <a:avLst/>
            <a:gdLst/>
            <a:ahLst/>
            <a:cxnLst/>
            <a:rect l="l" t="t" r="r" b="b"/>
            <a:pathLst>
              <a:path w="17281309" h="11146445">
                <a:moveTo>
                  <a:pt x="0" y="0"/>
                </a:moveTo>
                <a:lnTo>
                  <a:pt x="17281309" y="0"/>
                </a:lnTo>
                <a:lnTo>
                  <a:pt x="17281309" y="11146444"/>
                </a:lnTo>
                <a:lnTo>
                  <a:pt x="0" y="1114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151439" y="4338960"/>
            <a:ext cx="8716376" cy="5137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06"/>
              </a:lnSpc>
            </a:pPr>
            <a:endParaRPr/>
          </a:p>
          <a:p>
            <a:pPr marL="454670" lvl="1" indent="-227335" algn="l">
              <a:lnSpc>
                <a:spcPts val="3706"/>
              </a:lnSpc>
              <a:buFont typeface="Arial"/>
              <a:buChar char="•"/>
            </a:pPr>
            <a:r>
              <a:rPr lang="en-US" sz="2105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Create TF-IDF features</a:t>
            </a:r>
          </a:p>
          <a:p>
            <a:pPr algn="l">
              <a:lnSpc>
                <a:spcPts val="3706"/>
              </a:lnSpc>
            </a:pPr>
            <a:endParaRPr lang="en-US" sz="2105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  <a:p>
            <a:pPr algn="l">
              <a:lnSpc>
                <a:spcPts val="3706"/>
              </a:lnSpc>
            </a:pPr>
            <a:r>
              <a:rPr lang="en-US" sz="2105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 </a:t>
            </a:r>
          </a:p>
          <a:p>
            <a:pPr algn="l">
              <a:lnSpc>
                <a:spcPts val="3706"/>
              </a:lnSpc>
            </a:pPr>
            <a:endParaRPr lang="en-US" sz="2105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  <a:p>
            <a:pPr marL="454670" lvl="1" indent="-227335" algn="l">
              <a:lnSpc>
                <a:spcPts val="3706"/>
              </a:lnSpc>
              <a:buFont typeface="Arial"/>
              <a:buChar char="•"/>
            </a:pPr>
            <a:r>
              <a:rPr lang="en-US" sz="2105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Parameters used for vectorizer here:</a:t>
            </a:r>
          </a:p>
          <a:p>
            <a:pPr marL="454670" lvl="1" indent="-227335" algn="l">
              <a:lnSpc>
                <a:spcPts val="3706"/>
              </a:lnSpc>
              <a:buFont typeface="Arial"/>
              <a:buChar char="•"/>
            </a:pPr>
            <a:r>
              <a:rPr lang="en-US" sz="2105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max features=5000</a:t>
            </a:r>
          </a:p>
          <a:p>
            <a:pPr marL="454670" lvl="1" indent="-227335" algn="l">
              <a:lnSpc>
                <a:spcPts val="3706"/>
              </a:lnSpc>
              <a:buFont typeface="Arial"/>
              <a:buChar char="•"/>
            </a:pPr>
            <a:r>
              <a:rPr lang="en-US" sz="2105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stop_words</a:t>
            </a:r>
          </a:p>
          <a:p>
            <a:pPr marL="454670" lvl="1" indent="-227335" algn="l">
              <a:lnSpc>
                <a:spcPts val="3706"/>
              </a:lnSpc>
              <a:buFont typeface="Arial"/>
              <a:buChar char="•"/>
            </a:pPr>
            <a:r>
              <a:rPr lang="en-US" sz="2105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ngram_range=(1,2)</a:t>
            </a:r>
          </a:p>
          <a:p>
            <a:pPr marL="454670" lvl="1" indent="-227335" algn="l">
              <a:lnSpc>
                <a:spcPts val="3706"/>
              </a:lnSpc>
              <a:buFont typeface="Arial"/>
              <a:buChar char="•"/>
            </a:pPr>
            <a:r>
              <a:rPr lang="en-US" sz="2105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max_df=0.95</a:t>
            </a:r>
          </a:p>
          <a:p>
            <a:pPr algn="l">
              <a:lnSpc>
                <a:spcPts val="3706"/>
              </a:lnSpc>
            </a:pPr>
            <a:endParaRPr lang="en-US" sz="2105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7551464" y="185688"/>
            <a:ext cx="29210808" cy="18840971"/>
          </a:xfrm>
          <a:custGeom>
            <a:avLst/>
            <a:gdLst/>
            <a:ahLst/>
            <a:cxnLst/>
            <a:rect l="l" t="t" r="r" b="b"/>
            <a:pathLst>
              <a:path w="29210808" h="18840971">
                <a:moveTo>
                  <a:pt x="0" y="0"/>
                </a:moveTo>
                <a:lnTo>
                  <a:pt x="29210808" y="0"/>
                </a:lnTo>
                <a:lnTo>
                  <a:pt x="29210808" y="18840971"/>
                </a:lnTo>
                <a:lnTo>
                  <a:pt x="0" y="1884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66800" y="4461945"/>
            <a:ext cx="1084639" cy="1084639"/>
          </a:xfrm>
          <a:custGeom>
            <a:avLst/>
            <a:gdLst/>
            <a:ahLst/>
            <a:cxnLst/>
            <a:rect l="l" t="t" r="r" b="b"/>
            <a:pathLst>
              <a:path w="1084639" h="1084639">
                <a:moveTo>
                  <a:pt x="0" y="0"/>
                </a:moveTo>
                <a:lnTo>
                  <a:pt x="1084639" y="0"/>
                </a:lnTo>
                <a:lnTo>
                  <a:pt x="1084639" y="1084639"/>
                </a:lnTo>
                <a:lnTo>
                  <a:pt x="0" y="10846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1586208" y="2443223"/>
            <a:ext cx="4870224" cy="6815077"/>
            <a:chOff x="0" y="0"/>
            <a:chExt cx="558879" cy="78206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8879" cy="782060"/>
            </a:xfrm>
            <a:custGeom>
              <a:avLst/>
              <a:gdLst/>
              <a:ahLst/>
              <a:cxnLst/>
              <a:rect l="l" t="t" r="r" b="b"/>
              <a:pathLst>
                <a:path w="558879" h="782060">
                  <a:moveTo>
                    <a:pt x="61996" y="0"/>
                  </a:moveTo>
                  <a:lnTo>
                    <a:pt x="496883" y="0"/>
                  </a:lnTo>
                  <a:cubicBezTo>
                    <a:pt x="513326" y="0"/>
                    <a:pt x="529095" y="6532"/>
                    <a:pt x="540721" y="18158"/>
                  </a:cubicBezTo>
                  <a:cubicBezTo>
                    <a:pt x="552348" y="29785"/>
                    <a:pt x="558879" y="45554"/>
                    <a:pt x="558879" y="61996"/>
                  </a:cubicBezTo>
                  <a:lnTo>
                    <a:pt x="558879" y="720064"/>
                  </a:lnTo>
                  <a:cubicBezTo>
                    <a:pt x="558879" y="736506"/>
                    <a:pt x="552348" y="752275"/>
                    <a:pt x="540721" y="763901"/>
                  </a:cubicBezTo>
                  <a:cubicBezTo>
                    <a:pt x="529095" y="775528"/>
                    <a:pt x="513326" y="782060"/>
                    <a:pt x="496883" y="782060"/>
                  </a:cubicBezTo>
                  <a:lnTo>
                    <a:pt x="61996" y="782060"/>
                  </a:lnTo>
                  <a:cubicBezTo>
                    <a:pt x="45554" y="782060"/>
                    <a:pt x="29785" y="775528"/>
                    <a:pt x="18158" y="763901"/>
                  </a:cubicBezTo>
                  <a:cubicBezTo>
                    <a:pt x="6532" y="752275"/>
                    <a:pt x="0" y="736506"/>
                    <a:pt x="0" y="720064"/>
                  </a:cubicBezTo>
                  <a:lnTo>
                    <a:pt x="0" y="61996"/>
                  </a:lnTo>
                  <a:cubicBezTo>
                    <a:pt x="0" y="45554"/>
                    <a:pt x="6532" y="29785"/>
                    <a:pt x="18158" y="18158"/>
                  </a:cubicBezTo>
                  <a:cubicBezTo>
                    <a:pt x="29785" y="6532"/>
                    <a:pt x="45554" y="0"/>
                    <a:pt x="61996" y="0"/>
                  </a:cubicBezTo>
                  <a:close/>
                </a:path>
              </a:pathLst>
            </a:custGeom>
            <a:blipFill>
              <a:blip r:embed="rId5"/>
              <a:stretch>
                <a:fillRect l="-20942" r="-20942"/>
              </a:stretch>
            </a:blipFill>
            <a:ln w="76200" cap="rnd">
              <a:gradFill>
                <a:gsLst>
                  <a:gs pos="0">
                    <a:srgbClr val="FACD0D">
                      <a:alpha val="100000"/>
                    </a:srgbClr>
                  </a:gs>
                  <a:gs pos="100000">
                    <a:srgbClr val="D1932A">
                      <a:alpha val="100000"/>
                    </a:srgbClr>
                  </a:gs>
                </a:gsLst>
                <a:lin ang="5400000"/>
              </a:gra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Freeform 8"/>
          <p:cNvSpPr/>
          <p:nvPr/>
        </p:nvSpPr>
        <p:spPr>
          <a:xfrm>
            <a:off x="2740825" y="5303141"/>
            <a:ext cx="5421413" cy="754880"/>
          </a:xfrm>
          <a:custGeom>
            <a:avLst/>
            <a:gdLst/>
            <a:ahLst/>
            <a:cxnLst/>
            <a:rect l="l" t="t" r="r" b="b"/>
            <a:pathLst>
              <a:path w="5421413" h="754880">
                <a:moveTo>
                  <a:pt x="0" y="0"/>
                </a:moveTo>
                <a:lnTo>
                  <a:pt x="5421412" y="0"/>
                </a:lnTo>
                <a:lnTo>
                  <a:pt x="5421412" y="754880"/>
                </a:lnTo>
                <a:lnTo>
                  <a:pt x="0" y="7548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028700" y="817147"/>
            <a:ext cx="11650090" cy="327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00"/>
              </a:lnSpc>
            </a:pPr>
            <a:r>
              <a:rPr lang="en-US" sz="5000" dirty="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Feature Engineering: </a:t>
            </a:r>
          </a:p>
          <a:p>
            <a:pPr algn="ctr">
              <a:lnSpc>
                <a:spcPts val="6500"/>
              </a:lnSpc>
            </a:pPr>
            <a:r>
              <a:rPr lang="en-US" sz="5000" dirty="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Term Frequency–Inverse Document Frequency</a:t>
            </a:r>
          </a:p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5000" dirty="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 (TF-IDF)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872442">
            <a:off x="-11456381" y="-5092799"/>
            <a:ext cx="17281309" cy="11146445"/>
          </a:xfrm>
          <a:custGeom>
            <a:avLst/>
            <a:gdLst/>
            <a:ahLst/>
            <a:cxnLst/>
            <a:rect l="l" t="t" r="r" b="b"/>
            <a:pathLst>
              <a:path w="17281309" h="11146445">
                <a:moveTo>
                  <a:pt x="0" y="0"/>
                </a:moveTo>
                <a:lnTo>
                  <a:pt x="17281309" y="0"/>
                </a:lnTo>
                <a:lnTo>
                  <a:pt x="17281309" y="11146444"/>
                </a:lnTo>
                <a:lnTo>
                  <a:pt x="0" y="1114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490541" y="-326536"/>
            <a:ext cx="29210808" cy="18840971"/>
          </a:xfrm>
          <a:custGeom>
            <a:avLst/>
            <a:gdLst/>
            <a:ahLst/>
            <a:cxnLst/>
            <a:rect l="l" t="t" r="r" b="b"/>
            <a:pathLst>
              <a:path w="29210808" h="18840971">
                <a:moveTo>
                  <a:pt x="0" y="0"/>
                </a:moveTo>
                <a:lnTo>
                  <a:pt x="29210808" y="0"/>
                </a:lnTo>
                <a:lnTo>
                  <a:pt x="29210808" y="18840971"/>
                </a:lnTo>
                <a:lnTo>
                  <a:pt x="0" y="1884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flipH="1">
            <a:off x="9537970" y="1965021"/>
            <a:ext cx="8321979" cy="8321979"/>
          </a:xfrm>
          <a:custGeom>
            <a:avLst/>
            <a:gdLst/>
            <a:ahLst/>
            <a:cxnLst/>
            <a:rect l="l" t="t" r="r" b="b"/>
            <a:pathLst>
              <a:path w="8321979" h="8321979">
                <a:moveTo>
                  <a:pt x="8321979" y="0"/>
                </a:moveTo>
                <a:lnTo>
                  <a:pt x="0" y="0"/>
                </a:lnTo>
                <a:lnTo>
                  <a:pt x="0" y="8321979"/>
                </a:lnTo>
                <a:lnTo>
                  <a:pt x="8321979" y="8321979"/>
                </a:lnTo>
                <a:lnTo>
                  <a:pt x="832197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28700" y="6746247"/>
            <a:ext cx="949559" cy="1018046"/>
          </a:xfrm>
          <a:custGeom>
            <a:avLst/>
            <a:gdLst/>
            <a:ahLst/>
            <a:cxnLst/>
            <a:rect l="l" t="t" r="r" b="b"/>
            <a:pathLst>
              <a:path w="949559" h="1018046">
                <a:moveTo>
                  <a:pt x="0" y="0"/>
                </a:moveTo>
                <a:lnTo>
                  <a:pt x="949559" y="0"/>
                </a:lnTo>
                <a:lnTo>
                  <a:pt x="949559" y="1018046"/>
                </a:lnTo>
                <a:lnTo>
                  <a:pt x="0" y="10180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028700" y="3621278"/>
            <a:ext cx="1084639" cy="1084639"/>
          </a:xfrm>
          <a:custGeom>
            <a:avLst/>
            <a:gdLst/>
            <a:ahLst/>
            <a:cxnLst/>
            <a:rect l="l" t="t" r="r" b="b"/>
            <a:pathLst>
              <a:path w="1084639" h="1084639">
                <a:moveTo>
                  <a:pt x="0" y="0"/>
                </a:moveTo>
                <a:lnTo>
                  <a:pt x="1084639" y="0"/>
                </a:lnTo>
                <a:lnTo>
                  <a:pt x="1084639" y="1084639"/>
                </a:lnTo>
                <a:lnTo>
                  <a:pt x="0" y="108463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979501" y="5200927"/>
            <a:ext cx="1047957" cy="996512"/>
          </a:xfrm>
          <a:custGeom>
            <a:avLst/>
            <a:gdLst/>
            <a:ahLst/>
            <a:cxnLst/>
            <a:rect l="l" t="t" r="r" b="b"/>
            <a:pathLst>
              <a:path w="1047957" h="996512">
                <a:moveTo>
                  <a:pt x="0" y="0"/>
                </a:moveTo>
                <a:lnTo>
                  <a:pt x="1047957" y="0"/>
                </a:lnTo>
                <a:lnTo>
                  <a:pt x="1047957" y="996512"/>
                </a:lnTo>
                <a:lnTo>
                  <a:pt x="0" y="99651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8" name="Table 8"/>
          <p:cNvGraphicFramePr>
            <a:graphicFrameLocks noGrp="1"/>
          </p:cNvGraphicFramePr>
          <p:nvPr/>
        </p:nvGraphicFramePr>
        <p:xfrm>
          <a:off x="2623288" y="3063723"/>
          <a:ext cx="7315200" cy="6124575"/>
        </p:xfrm>
        <a:graphic>
          <a:graphicData uri="http://schemas.openxmlformats.org/drawingml/2006/table">
            <a:tbl>
              <a:tblPr/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33862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 u="none" strike="noStrike">
                          <a:solidFill>
                            <a:srgbClr val="000000"/>
                          </a:solidFill>
                          <a:latin typeface="Neue Machina Ultra-Bold"/>
                          <a:ea typeface="Neue Machina Ultra-Bold"/>
                          <a:cs typeface="Neue Machina Ultra-Bold"/>
                          <a:sym typeface="Neue Machina Ultra-Bold"/>
                        </a:rPr>
                        <a:t>Model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 u="none" strike="noStrike">
                          <a:solidFill>
                            <a:srgbClr val="000000"/>
                          </a:solidFill>
                          <a:latin typeface="Neue Machina Ultra-Bold"/>
                          <a:ea typeface="Neue Machina Ultra-Bold"/>
                          <a:cs typeface="Neue Machina Ultra-Bold"/>
                          <a:sym typeface="Neue Machina Ultra-Bold"/>
                        </a:rPr>
                        <a:t>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5555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Neue Machina"/>
                          <a:ea typeface="Neue Machina"/>
                          <a:cs typeface="Neue Machina"/>
                          <a:sym typeface="Neue Machina"/>
                        </a:rPr>
                        <a:t>Logical Regression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Neue Machina"/>
                          <a:ea typeface="Neue Machina"/>
                          <a:cs typeface="Neue Machina"/>
                          <a:sym typeface="Neue Machina"/>
                        </a:rPr>
                        <a:t>0.9277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5555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Neue Machina"/>
                          <a:ea typeface="Neue Machina"/>
                          <a:cs typeface="Neue Machina"/>
                          <a:sym typeface="Neue Machina"/>
                        </a:rPr>
                        <a:t>Naive Bayes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Neue Machina"/>
                          <a:ea typeface="Neue Machina"/>
                          <a:cs typeface="Neue Machina"/>
                          <a:sym typeface="Neue Machina"/>
                        </a:rPr>
                        <a:t>0.9233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8493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Neue Machina"/>
                          <a:ea typeface="Neue Machina"/>
                          <a:cs typeface="Neue Machina"/>
                          <a:sym typeface="Neue Machina"/>
                        </a:rPr>
                        <a:t>Random Forest Classifier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Neue Machina"/>
                          <a:ea typeface="Neue Machina"/>
                          <a:cs typeface="Neue Machina"/>
                          <a:sym typeface="Neue Machina"/>
                        </a:rPr>
                        <a:t>0.9133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5555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 u="none" strike="noStrike">
                          <a:solidFill>
                            <a:srgbClr val="962C1B"/>
                          </a:solidFill>
                          <a:latin typeface="Neue Machina Ultra-Bold"/>
                          <a:ea typeface="Neue Machina Ultra-Bold"/>
                          <a:cs typeface="Neue Machina Ultra-Bold"/>
                          <a:sym typeface="Neue Machina Ultra-Bold"/>
                        </a:rPr>
                        <a:t>Linear SVM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 u="none" strike="noStrike">
                          <a:solidFill>
                            <a:srgbClr val="962C1B"/>
                          </a:solidFill>
                          <a:latin typeface="Neue Machina Ultra-Bold"/>
                          <a:ea typeface="Neue Machina Ultra-Bold"/>
                          <a:cs typeface="Neue Machina Ultra-Bold"/>
                          <a:sym typeface="Neue Machina Ultra-Bold"/>
                        </a:rPr>
                        <a:t>0.9319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5555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Neue Machina"/>
                          <a:ea typeface="Neue Machina"/>
                          <a:cs typeface="Neue Machina"/>
                          <a:sym typeface="Neue Machina"/>
                        </a:rPr>
                        <a:t>XGBoost Classifier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Neue Machina"/>
                          <a:ea typeface="Neue Machina"/>
                          <a:cs typeface="Neue Machina"/>
                          <a:sym typeface="Neue Machina"/>
                        </a:rPr>
                        <a:t>0.8751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" name="TextBox 9"/>
          <p:cNvSpPr txBox="1"/>
          <p:nvPr/>
        </p:nvSpPr>
        <p:spPr>
          <a:xfrm>
            <a:off x="2141914" y="1727355"/>
            <a:ext cx="8277948" cy="822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  <a:spcBef>
                <a:spcPct val="0"/>
              </a:spcBef>
            </a:pPr>
            <a:r>
              <a:rPr lang="en-US" sz="500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 Models and Evaluation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44615" y="7993558"/>
            <a:ext cx="3989831" cy="396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5945" lvl="1" indent="-207972" algn="l">
              <a:lnSpc>
                <a:spcPts val="3390"/>
              </a:lnSpc>
              <a:buFont typeface="Arial"/>
              <a:buChar char="•"/>
            </a:pPr>
            <a:r>
              <a:rPr lang="en-US" sz="1926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Accuracy: 0.5493</a:t>
            </a:r>
          </a:p>
        </p:txBody>
      </p:sp>
      <p:sp>
        <p:nvSpPr>
          <p:cNvPr id="3" name="Freeform 3"/>
          <p:cNvSpPr/>
          <p:nvPr/>
        </p:nvSpPr>
        <p:spPr>
          <a:xfrm>
            <a:off x="12796455" y="-8391786"/>
            <a:ext cx="29210808" cy="18840971"/>
          </a:xfrm>
          <a:custGeom>
            <a:avLst/>
            <a:gdLst/>
            <a:ahLst/>
            <a:cxnLst/>
            <a:rect l="l" t="t" r="r" b="b"/>
            <a:pathLst>
              <a:path w="29210808" h="18840971">
                <a:moveTo>
                  <a:pt x="0" y="0"/>
                </a:moveTo>
                <a:lnTo>
                  <a:pt x="29210808" y="0"/>
                </a:lnTo>
                <a:lnTo>
                  <a:pt x="29210808" y="18840972"/>
                </a:lnTo>
                <a:lnTo>
                  <a:pt x="0" y="18840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3349458">
            <a:off x="-2118534" y="9790084"/>
            <a:ext cx="9814598" cy="6330415"/>
          </a:xfrm>
          <a:custGeom>
            <a:avLst/>
            <a:gdLst/>
            <a:ahLst/>
            <a:cxnLst/>
            <a:rect l="l" t="t" r="r" b="b"/>
            <a:pathLst>
              <a:path w="9814598" h="6330415">
                <a:moveTo>
                  <a:pt x="0" y="0"/>
                </a:moveTo>
                <a:lnTo>
                  <a:pt x="9814598" y="0"/>
                </a:lnTo>
                <a:lnTo>
                  <a:pt x="9814598" y="6330416"/>
                </a:lnTo>
                <a:lnTo>
                  <a:pt x="0" y="63304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174963" y="1863725"/>
            <a:ext cx="9024942" cy="327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000" dirty="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Transformer: distil</a:t>
            </a:r>
          </a:p>
          <a:p>
            <a:pPr algn="l">
              <a:lnSpc>
                <a:spcPts val="6500"/>
              </a:lnSpc>
            </a:pPr>
            <a:r>
              <a:rPr lang="en-US" sz="5000" dirty="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Bidirectional Encoder Representations</a:t>
            </a:r>
          </a:p>
          <a:p>
            <a:pPr algn="l">
              <a:lnSpc>
                <a:spcPts val="6500"/>
              </a:lnSpc>
              <a:spcBef>
                <a:spcPct val="0"/>
              </a:spcBef>
            </a:pPr>
            <a:r>
              <a:rPr lang="en-US" sz="5000" dirty="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(</a:t>
            </a:r>
            <a:r>
              <a:rPr lang="en-US" sz="5000" dirty="0" err="1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distilBert</a:t>
            </a:r>
            <a:r>
              <a:rPr lang="en-US" sz="5000" dirty="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)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9672305" y="0"/>
            <a:ext cx="8615695" cy="4824789"/>
          </a:xfrm>
          <a:custGeom>
            <a:avLst/>
            <a:gdLst/>
            <a:ahLst/>
            <a:cxnLst/>
            <a:rect l="l" t="t" r="r" b="b"/>
            <a:pathLst>
              <a:path w="8615695" h="4824789">
                <a:moveTo>
                  <a:pt x="8615695" y="0"/>
                </a:moveTo>
                <a:lnTo>
                  <a:pt x="0" y="0"/>
                </a:lnTo>
                <a:lnTo>
                  <a:pt x="0" y="4824789"/>
                </a:lnTo>
                <a:lnTo>
                  <a:pt x="8615695" y="4824789"/>
                </a:lnTo>
                <a:lnTo>
                  <a:pt x="8615695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744615" y="5622102"/>
            <a:ext cx="6419376" cy="2195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3520"/>
              </a:lnSpc>
              <a:buFont typeface="Arial"/>
              <a:buChar char="•"/>
            </a:pPr>
            <a:r>
              <a:rPr lang="en-US" sz="2000" dirty="0" err="1">
                <a:solidFill>
                  <a:srgbClr val="000000"/>
                </a:solidFill>
                <a:latin typeface="Neue Machina"/>
                <a:sym typeface="Neue Machina"/>
              </a:rPr>
              <a:t>DistilBert</a:t>
            </a:r>
            <a:r>
              <a:rPr lang="en-US" sz="2000" dirty="0">
                <a:solidFill>
                  <a:srgbClr val="000000"/>
                </a:solidFill>
                <a:latin typeface="Neue Machina"/>
                <a:ea typeface="Neue Machina"/>
                <a:cs typeface="Neue Machina"/>
                <a:sym typeface="Neue Machina"/>
              </a:rPr>
              <a:t> Transfer Model used without fitting on the data</a:t>
            </a:r>
          </a:p>
          <a:p>
            <a:pPr marL="431801" lvl="1" indent="-215900" algn="l">
              <a:lnSpc>
                <a:spcPts val="352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Neue Machina"/>
                <a:ea typeface="Neue Machina"/>
                <a:cs typeface="Neue Machina"/>
                <a:sym typeface="Neue Machina"/>
              </a:rPr>
              <a:t>Reason for this was to compare performance on Transfer models before and after fitting</a:t>
            </a:r>
          </a:p>
          <a:p>
            <a:pPr algn="l">
              <a:lnSpc>
                <a:spcPts val="3520"/>
              </a:lnSpc>
            </a:pPr>
            <a:r>
              <a:rPr lang="en-US" sz="2000" dirty="0">
                <a:solidFill>
                  <a:srgbClr val="000000"/>
                </a:solidFill>
                <a:latin typeface="Neue Machina"/>
                <a:ea typeface="Neue Machina"/>
                <a:cs typeface="Neue Machina"/>
                <a:sym typeface="Neue Machina"/>
              </a:rPr>
              <a:t> 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567930">
            <a:off x="5675296" y="-8268322"/>
            <a:ext cx="17281309" cy="11146445"/>
          </a:xfrm>
          <a:custGeom>
            <a:avLst/>
            <a:gdLst/>
            <a:ahLst/>
            <a:cxnLst/>
            <a:rect l="l" t="t" r="r" b="b"/>
            <a:pathLst>
              <a:path w="17281309" h="11146445">
                <a:moveTo>
                  <a:pt x="0" y="0"/>
                </a:moveTo>
                <a:lnTo>
                  <a:pt x="17281310" y="0"/>
                </a:lnTo>
                <a:lnTo>
                  <a:pt x="17281310" y="11146444"/>
                </a:lnTo>
                <a:lnTo>
                  <a:pt x="0" y="11146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9872442">
            <a:off x="-14255794" y="6626026"/>
            <a:ext cx="17281309" cy="11146445"/>
          </a:xfrm>
          <a:custGeom>
            <a:avLst/>
            <a:gdLst/>
            <a:ahLst/>
            <a:cxnLst/>
            <a:rect l="l" t="t" r="r" b="b"/>
            <a:pathLst>
              <a:path w="17281309" h="11146445">
                <a:moveTo>
                  <a:pt x="0" y="0"/>
                </a:moveTo>
                <a:lnTo>
                  <a:pt x="17281309" y="0"/>
                </a:lnTo>
                <a:lnTo>
                  <a:pt x="17281309" y="11146445"/>
                </a:lnTo>
                <a:lnTo>
                  <a:pt x="0" y="111464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 flipH="1">
            <a:off x="6779067" y="3978717"/>
            <a:ext cx="0" cy="4176487"/>
          </a:xfrm>
          <a:prstGeom prst="line">
            <a:avLst/>
          </a:prstGeom>
          <a:ln w="19050" cap="flat">
            <a:gradFill>
              <a:gsLst>
                <a:gs pos="0">
                  <a:srgbClr val="FACD0D">
                    <a:alpha val="100000"/>
                  </a:srgbClr>
                </a:gs>
                <a:gs pos="100000">
                  <a:srgbClr val="D1932A">
                    <a:alpha val="100000"/>
                  </a:srgbClr>
                </a:gs>
              </a:gsLst>
              <a:lin ang="540000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 flipH="1">
            <a:off x="11506211" y="3978717"/>
            <a:ext cx="0" cy="4176487"/>
          </a:xfrm>
          <a:prstGeom prst="line">
            <a:avLst/>
          </a:prstGeom>
          <a:ln w="19050" cap="flat">
            <a:gradFill>
              <a:gsLst>
                <a:gs pos="0">
                  <a:srgbClr val="FACD0D">
                    <a:alpha val="100000"/>
                  </a:srgbClr>
                </a:gs>
                <a:gs pos="100000">
                  <a:srgbClr val="D1932A">
                    <a:alpha val="100000"/>
                  </a:srgbClr>
                </a:gs>
              </a:gsLst>
              <a:lin ang="540000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3156033" y="4076874"/>
            <a:ext cx="2084853" cy="1990087"/>
          </a:xfrm>
          <a:custGeom>
            <a:avLst/>
            <a:gdLst/>
            <a:ahLst/>
            <a:cxnLst/>
            <a:rect l="l" t="t" r="r" b="b"/>
            <a:pathLst>
              <a:path w="2084853" h="1990087">
                <a:moveTo>
                  <a:pt x="0" y="0"/>
                </a:moveTo>
                <a:lnTo>
                  <a:pt x="2084853" y="0"/>
                </a:lnTo>
                <a:lnTo>
                  <a:pt x="2084853" y="1990087"/>
                </a:lnTo>
                <a:lnTo>
                  <a:pt x="0" y="19900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2915033" y="4181764"/>
            <a:ext cx="1909500" cy="1885197"/>
          </a:xfrm>
          <a:custGeom>
            <a:avLst/>
            <a:gdLst/>
            <a:ahLst/>
            <a:cxnLst/>
            <a:rect l="l" t="t" r="r" b="b"/>
            <a:pathLst>
              <a:path w="1909500" h="1885197">
                <a:moveTo>
                  <a:pt x="0" y="0"/>
                </a:moveTo>
                <a:lnTo>
                  <a:pt x="1909500" y="0"/>
                </a:lnTo>
                <a:lnTo>
                  <a:pt x="1909500" y="1885197"/>
                </a:lnTo>
                <a:lnTo>
                  <a:pt x="0" y="18851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8173818" y="4129319"/>
            <a:ext cx="1937642" cy="1937642"/>
          </a:xfrm>
          <a:custGeom>
            <a:avLst/>
            <a:gdLst/>
            <a:ahLst/>
            <a:cxnLst/>
            <a:rect l="l" t="t" r="r" b="b"/>
            <a:pathLst>
              <a:path w="1937642" h="1937642">
                <a:moveTo>
                  <a:pt x="0" y="0"/>
                </a:moveTo>
                <a:lnTo>
                  <a:pt x="1937642" y="0"/>
                </a:lnTo>
                <a:lnTo>
                  <a:pt x="1937642" y="1937642"/>
                </a:lnTo>
                <a:lnTo>
                  <a:pt x="0" y="193764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5005026" y="2500671"/>
            <a:ext cx="8277948" cy="822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  <a:spcBef>
                <a:spcPct val="0"/>
              </a:spcBef>
            </a:pPr>
            <a:r>
              <a:rPr lang="en-US" sz="500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            Test Data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366445" y="6354292"/>
            <a:ext cx="4103543" cy="302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455"/>
              </a:lnSpc>
            </a:pPr>
            <a:r>
              <a:rPr lang="en-US" sz="1753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Data P</a:t>
            </a:r>
            <a:r>
              <a:rPr lang="en-US" sz="1753" u="none" strike="noStrike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reprocessing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090867" y="6354292"/>
            <a:ext cx="4103543" cy="907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55"/>
              </a:lnSpc>
            </a:pPr>
            <a:r>
              <a:rPr lang="en-US" sz="1753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Term Frequency–Inverse Document Frequency (TF-IDF)</a:t>
            </a:r>
          </a:p>
          <a:p>
            <a:pPr marL="0" lvl="0" indent="0" algn="just">
              <a:lnSpc>
                <a:spcPts val="2455"/>
              </a:lnSpc>
            </a:pPr>
            <a:endParaRPr lang="en-US" sz="1753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1818011" y="6354292"/>
            <a:ext cx="4103543" cy="302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455"/>
              </a:lnSpc>
            </a:pPr>
            <a:r>
              <a:rPr lang="en-US" sz="1753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Predictions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872442">
            <a:off x="-10902790" y="-5071457"/>
            <a:ext cx="17281309" cy="11146445"/>
          </a:xfrm>
          <a:custGeom>
            <a:avLst/>
            <a:gdLst/>
            <a:ahLst/>
            <a:cxnLst/>
            <a:rect l="l" t="t" r="r" b="b"/>
            <a:pathLst>
              <a:path w="17281309" h="11146445">
                <a:moveTo>
                  <a:pt x="0" y="0"/>
                </a:moveTo>
                <a:lnTo>
                  <a:pt x="17281310" y="0"/>
                </a:lnTo>
                <a:lnTo>
                  <a:pt x="17281310" y="11146445"/>
                </a:lnTo>
                <a:lnTo>
                  <a:pt x="0" y="111464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295199" y="3495468"/>
            <a:ext cx="7973988" cy="1253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5945" lvl="1" indent="-207972" algn="l">
              <a:lnSpc>
                <a:spcPts val="3390"/>
              </a:lnSpc>
              <a:buFont typeface="Arial"/>
              <a:buChar char="•"/>
            </a:pPr>
            <a:r>
              <a:rPr lang="en-US" sz="1926">
                <a:solidFill>
                  <a:srgbClr val="282727"/>
                </a:solidFill>
                <a:latin typeface="Neue Machina"/>
                <a:ea typeface="Neue Machina"/>
                <a:cs typeface="Neue Machina"/>
                <a:sym typeface="Neue Machina"/>
              </a:rPr>
              <a:t>Train the Pre-trained Model distilBERT and fit it with our data in order to generate better results</a:t>
            </a:r>
          </a:p>
          <a:p>
            <a:pPr algn="l">
              <a:lnSpc>
                <a:spcPts val="3390"/>
              </a:lnSpc>
            </a:pPr>
            <a:endParaRPr lang="en-US" sz="1926">
              <a:solidFill>
                <a:srgbClr val="282727"/>
              </a:solidFill>
              <a:latin typeface="Neue Machina"/>
              <a:ea typeface="Neue Machina"/>
              <a:cs typeface="Neue Machina"/>
              <a:sym typeface="Neue Machina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7551464" y="185688"/>
            <a:ext cx="29210808" cy="18840971"/>
          </a:xfrm>
          <a:custGeom>
            <a:avLst/>
            <a:gdLst/>
            <a:ahLst/>
            <a:cxnLst/>
            <a:rect l="l" t="t" r="r" b="b"/>
            <a:pathLst>
              <a:path w="29210808" h="18840971">
                <a:moveTo>
                  <a:pt x="0" y="0"/>
                </a:moveTo>
                <a:lnTo>
                  <a:pt x="29210808" y="0"/>
                </a:lnTo>
                <a:lnTo>
                  <a:pt x="29210808" y="18840971"/>
                </a:lnTo>
                <a:lnTo>
                  <a:pt x="0" y="188409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163780" y="3600243"/>
            <a:ext cx="949559" cy="1018046"/>
          </a:xfrm>
          <a:custGeom>
            <a:avLst/>
            <a:gdLst/>
            <a:ahLst/>
            <a:cxnLst/>
            <a:rect l="l" t="t" r="r" b="b"/>
            <a:pathLst>
              <a:path w="949559" h="1018046">
                <a:moveTo>
                  <a:pt x="0" y="0"/>
                </a:moveTo>
                <a:lnTo>
                  <a:pt x="949559" y="0"/>
                </a:lnTo>
                <a:lnTo>
                  <a:pt x="949559" y="1018046"/>
                </a:lnTo>
                <a:lnTo>
                  <a:pt x="0" y="1018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2287179" y="2022448"/>
            <a:ext cx="3830067" cy="6356958"/>
          </a:xfrm>
          <a:custGeom>
            <a:avLst/>
            <a:gdLst/>
            <a:ahLst/>
            <a:cxnLst/>
            <a:rect l="l" t="t" r="r" b="b"/>
            <a:pathLst>
              <a:path w="3830067" h="6356958">
                <a:moveTo>
                  <a:pt x="0" y="0"/>
                </a:moveTo>
                <a:lnTo>
                  <a:pt x="3830067" y="0"/>
                </a:lnTo>
                <a:lnTo>
                  <a:pt x="3830067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2113339" y="2161440"/>
            <a:ext cx="8277948" cy="783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5000" dirty="0">
                <a:solidFill>
                  <a:srgbClr val="D1932A"/>
                </a:solidFill>
                <a:latin typeface="Neue Machina"/>
                <a:ea typeface="Neue Machina"/>
                <a:cs typeface="Neue Machina"/>
                <a:sym typeface="Neue Machina"/>
              </a:rPr>
              <a:t>Transfer learning</a:t>
            </a:r>
          </a:p>
        </p:txBody>
      </p:sp>
      <p:graphicFrame>
        <p:nvGraphicFramePr>
          <p:cNvPr id="8" name="Table 8"/>
          <p:cNvGraphicFramePr>
            <a:graphicFrameLocks noGrp="1"/>
          </p:cNvGraphicFramePr>
          <p:nvPr/>
        </p:nvGraphicFramePr>
        <p:xfrm>
          <a:off x="3618444" y="5114260"/>
          <a:ext cx="7315200" cy="2905125"/>
        </p:xfrm>
        <a:graphic>
          <a:graphicData uri="http://schemas.openxmlformats.org/drawingml/2006/table">
            <a:tbl>
              <a:tblPr/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39687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Neue Machina Ultra-Bold"/>
                          <a:ea typeface="Neue Machina Ultra-Bold"/>
                          <a:cs typeface="Neue Machina Ultra-Bold"/>
                          <a:sym typeface="Neue Machina Ultra-Bold"/>
                        </a:rPr>
                        <a:t>Transf</a:t>
                      </a:r>
                      <a:r>
                        <a:rPr lang="en-US" sz="2000" b="1" u="none" strike="noStrike">
                          <a:solidFill>
                            <a:srgbClr val="000000"/>
                          </a:solidFill>
                          <a:latin typeface="Neue Machina Ultra-Bold"/>
                          <a:ea typeface="Neue Machina Ultra-Bold"/>
                          <a:cs typeface="Neue Machina Ultra-Bold"/>
                          <a:sym typeface="Neue Machina Ultra-Bold"/>
                        </a:rPr>
                        <a:t>ormers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 u="none" strike="noStrike">
                          <a:solidFill>
                            <a:srgbClr val="000000"/>
                          </a:solidFill>
                          <a:latin typeface="Neue Machina Ultra-Bold"/>
                          <a:ea typeface="Neue Machina Ultra-Bold"/>
                          <a:cs typeface="Neue Machina Ultra-Bold"/>
                          <a:sym typeface="Neue Machina Ultra-Bold"/>
                        </a:rPr>
                        <a:t>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2719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Neue Machina"/>
                          <a:ea typeface="Neue Machina"/>
                          <a:cs typeface="Neue Machina"/>
                          <a:sym typeface="Neue Machina"/>
                        </a:rPr>
                        <a:t>distil</a:t>
                      </a: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Neue Machina"/>
                          <a:ea typeface="Neue Machina"/>
                          <a:cs typeface="Neue Machina"/>
                          <a:sym typeface="Neue Machina"/>
                        </a:rPr>
                        <a:t>Bert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u="none" strike="noStrike">
                          <a:solidFill>
                            <a:srgbClr val="000000"/>
                          </a:solidFill>
                          <a:latin typeface="Neue Machina"/>
                          <a:ea typeface="Neue Machina"/>
                          <a:cs typeface="Neue Machina"/>
                          <a:sym typeface="Neue Machina"/>
                        </a:rPr>
                        <a:t>0.5493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32719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>
                          <a:solidFill>
                            <a:srgbClr val="962C1B"/>
                          </a:solidFill>
                          <a:latin typeface="Neue Machina Ultra-Bold"/>
                          <a:ea typeface="Neue Machina Ultra-Bold"/>
                          <a:cs typeface="Neue Machina Ultra-Bold"/>
                          <a:sym typeface="Neue Machina Ultra-Bold"/>
                        </a:rPr>
                        <a:t>Training PTD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280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000" b="1" u="none" strike="noStrike">
                          <a:solidFill>
                            <a:srgbClr val="962C1B"/>
                          </a:solidFill>
                          <a:latin typeface="Neue Machina Ultra-Bold"/>
                          <a:ea typeface="Neue Machina Ultra-Bold"/>
                          <a:cs typeface="Neue Machina Ultra-Bold"/>
                          <a:sym typeface="Neue Machina Ultra-Bold"/>
                        </a:rPr>
                        <a:t>0.9868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312</Words>
  <Application>Microsoft Macintosh PowerPoint</Application>
  <PresentationFormat>Custom</PresentationFormat>
  <Paragraphs>98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Neue Machina</vt:lpstr>
      <vt:lpstr>Calibri</vt:lpstr>
      <vt:lpstr>Neue Machina Ultra-Bold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robótica e inteligencia artificial tecnológico futurista blanco y amarillo</dc:title>
  <cp:lastModifiedBy>Rocio Vasquez</cp:lastModifiedBy>
  <cp:revision>2</cp:revision>
  <dcterms:created xsi:type="dcterms:W3CDTF">2006-08-16T00:00:00Z</dcterms:created>
  <dcterms:modified xsi:type="dcterms:W3CDTF">2025-09-08T07:39:01Z</dcterms:modified>
  <dc:identifier>DAGyAN-BOxY</dc:identifier>
</cp:coreProperties>
</file>

<file path=docProps/thumbnail.jpeg>
</file>